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1" r:id="rId3"/>
    <p:sldId id="257" r:id="rId4"/>
    <p:sldId id="258" r:id="rId5"/>
    <p:sldId id="282" r:id="rId6"/>
    <p:sldId id="264" r:id="rId7"/>
    <p:sldId id="263" r:id="rId8"/>
    <p:sldId id="284" r:id="rId9"/>
    <p:sldId id="285" r:id="rId10"/>
    <p:sldId id="273" r:id="rId11"/>
    <p:sldId id="286" r:id="rId12"/>
    <p:sldId id="283" r:id="rId13"/>
    <p:sldId id="287" r:id="rId14"/>
    <p:sldId id="269" r:id="rId15"/>
    <p:sldId id="270" r:id="rId16"/>
    <p:sldId id="276" r:id="rId17"/>
    <p:sldId id="272" r:id="rId18"/>
    <p:sldId id="274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296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</p:sldIdLst>
  <p:sldSz cx="9144000" cy="5143500" type="screen16x9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inweise" id="{ADFB1C08-B8DD-4D2C-A1C0-D0ADF681D0EE}">
          <p14:sldIdLst>
            <p14:sldId id="256"/>
            <p14:sldId id="261"/>
            <p14:sldId id="257"/>
            <p14:sldId id="258"/>
            <p14:sldId id="282"/>
            <p14:sldId id="264"/>
            <p14:sldId id="263"/>
            <p14:sldId id="284"/>
            <p14:sldId id="285"/>
            <p14:sldId id="273"/>
            <p14:sldId id="286"/>
            <p14:sldId id="283"/>
            <p14:sldId id="287"/>
            <p14:sldId id="269"/>
            <p14:sldId id="270"/>
            <p14:sldId id="276"/>
            <p14:sldId id="272"/>
            <p14:sldId id="274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7"/>
            <p14:sldId id="296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</p14:sldIdLst>
        </p14:section>
        <p14:section name="Präsentationsfolien" id="{9FD8F8D3-83DC-435D-8E4B-EC0A141918A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121">
          <p15:clr>
            <a:srgbClr val="A4A3A4"/>
          </p15:clr>
        </p15:guide>
        <p15:guide id="2" pos="2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A8"/>
    <a:srgbClr val="E7E7E7"/>
    <a:srgbClr val="DBE5F1"/>
    <a:srgbClr val="CCE1F0"/>
    <a:srgbClr val="A40000"/>
    <a:srgbClr val="8CB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4694" autoAdjust="0"/>
  </p:normalViewPr>
  <p:slideViewPr>
    <p:cSldViewPr showGuides="1">
      <p:cViewPr>
        <p:scale>
          <a:sx n="150" d="100"/>
          <a:sy n="150" d="100"/>
        </p:scale>
        <p:origin x="-72" y="-72"/>
      </p:cViewPr>
      <p:guideLst>
        <p:guide orient="horz" pos="1121"/>
        <p:guide pos="2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-3096" y="-1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E3899-4838-4D3C-9CB3-73BC466385AF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F40C2-E78C-4A87-A492-6503137E4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204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33969-BAA5-4E78-809C-AFB428ED4D4F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7E85-3915-4B7A-8610-AE0B0EC9A9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939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" y="0"/>
            <a:ext cx="9146728" cy="51435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9631"/>
            <a:ext cx="8606519" cy="130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699542"/>
            <a:ext cx="9144000" cy="922089"/>
          </a:xfrm>
          <a:noFill/>
        </p:spPr>
        <p:txBody>
          <a:bodyPr lIns="1026000" tIns="64800" rIns="360000" anchor="t" anchorCtr="0">
            <a:normAutofit/>
          </a:bodyPr>
          <a:lstStyle>
            <a:lvl1pPr marL="0" indent="0" algn="l">
              <a:tabLst/>
              <a:defRPr lang="de-DE" sz="3000" cap="none" baseline="0" smtClean="0">
                <a:solidFill>
                  <a:schemeClr val="bg1"/>
                </a:solidFill>
                <a:effectLst/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de-DE" dirty="0"/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0" y="1986668"/>
            <a:ext cx="8868890" cy="585082"/>
          </a:xfrm>
        </p:spPr>
        <p:txBody>
          <a:bodyPr lIns="1026000" rIns="360000" anchor="ctr">
            <a:noAutofit/>
          </a:bodyPr>
          <a:lstStyle>
            <a:lvl1pPr marL="0" indent="0" algn="l">
              <a:buNone/>
              <a:defRPr sz="3900" b="0" baseline="0">
                <a:solidFill>
                  <a:srgbClr val="0064A8"/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Thema des Vortrages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18862"/>
            <a:ext cx="6084888" cy="380680"/>
          </a:xfrm>
        </p:spPr>
        <p:txBody>
          <a:bodyPr lIns="1026000" tIns="126000" anchor="t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Deutsches Kraftfahrzeuggewerbe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2526344"/>
            <a:ext cx="8873689" cy="675717"/>
          </a:xfrm>
        </p:spPr>
        <p:txBody>
          <a:bodyPr lIns="102600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Unterpunkte</a:t>
            </a:r>
          </a:p>
        </p:txBody>
      </p:sp>
      <p:pic>
        <p:nvPicPr>
          <p:cNvPr id="13" name="Bild 8">
            <a:extLst>
              <a:ext uri="{FF2B5EF4-FFF2-40B4-BE49-F238E27FC236}">
                <a16:creationId xmlns:a16="http://schemas.microsoft.com/office/drawing/2014/main" xmlns="" id="{447E0349-A910-C446-97A8-222DD0BF56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18" y="4314770"/>
            <a:ext cx="622672" cy="5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0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792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9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2728" y="524769"/>
            <a:ext cx="3494608" cy="648071"/>
          </a:xfrm>
        </p:spPr>
        <p:txBody>
          <a:bodyPr lIns="90000" tIns="0" anchor="t" anchorCtr="0"/>
          <a:lstStyle>
            <a:lvl1pPr algn="l">
              <a:defRPr sz="2000" b="1"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524768"/>
            <a:ext cx="5317430" cy="4212468"/>
          </a:xfr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>
              <a:spcBef>
                <a:spcPts val="600"/>
              </a:spcBef>
              <a:defRPr sz="26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11601" y="1189583"/>
            <a:ext cx="2480280" cy="35476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0" y="1190179"/>
            <a:ext cx="1011600" cy="3547057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405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75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8872" y="3757296"/>
            <a:ext cx="7883609" cy="425054"/>
          </a:xfrm>
        </p:spPr>
        <p:txBody>
          <a:bodyPr lIns="90000" anchor="ctr"/>
          <a:lstStyle>
            <a:lvl1pPr algn="l">
              <a:defRPr sz="2000" b="1" baseline="0">
                <a:solidFill>
                  <a:srgbClr val="0064A8"/>
                </a:solidFill>
              </a:defRPr>
            </a:lvl1pPr>
          </a:lstStyle>
          <a:p>
            <a:r>
              <a:rPr lang="de-DE" dirty="0"/>
              <a:t>Bildunterschrift oder Überschrift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08873" y="519522"/>
            <a:ext cx="7883608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8872" y="4182349"/>
            <a:ext cx="7883609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-2728" y="519703"/>
            <a:ext cx="1011600" cy="3086105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4057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15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5487"/>
            <a:ext cx="8897242" cy="11568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1352370"/>
            <a:ext cx="8897242" cy="3487631"/>
          </a:xfrm>
        </p:spPr>
        <p:txBody>
          <a:bodyPr vert="eaVert"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8818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43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 für Ihre Aufmerksamkei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" y="0"/>
            <a:ext cx="9146728" cy="51435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9631"/>
            <a:ext cx="8606519" cy="1302000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-4799" y="319631"/>
            <a:ext cx="6161503" cy="1302000"/>
          </a:xfrm>
          <a:prstGeom prst="rect">
            <a:avLst/>
          </a:prstGeom>
          <a:noFill/>
        </p:spPr>
        <p:txBody>
          <a:bodyPr wrap="square" lIns="1026000" rtlCol="0" anchor="ctr" anchorCtr="0">
            <a:noAutofit/>
          </a:bodyPr>
          <a:lstStyle/>
          <a:p>
            <a:pPr algn="l"/>
            <a:r>
              <a:rPr lang="de-DE" sz="3000" b="0" baseline="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Vielen Dank</a:t>
            </a:r>
          </a:p>
          <a:p>
            <a:pPr algn="l"/>
            <a:r>
              <a:rPr lang="de-DE" sz="3000" b="0" baseline="0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für Ihre Aufmerksamkeit</a:t>
            </a:r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xmlns="" id="{60E960D4-9480-E247-B0C0-DFACA35F66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18" y="4314770"/>
            <a:ext cx="622672" cy="5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6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" y="0"/>
            <a:ext cx="9146728" cy="51435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9631"/>
            <a:ext cx="8606519" cy="1302000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1" y="319631"/>
            <a:ext cx="8897241" cy="1302000"/>
          </a:xfrm>
        </p:spPr>
        <p:txBody>
          <a:bodyPr anchor="ctr"/>
          <a:lstStyle>
            <a:lvl1pPr algn="l">
              <a:defRPr sz="28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Ihr Kontakt: Vorname Nachname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936000" y="2074956"/>
            <a:ext cx="1583903" cy="2088232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Foto des Ansprechpartners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2771801" y="2074956"/>
            <a:ext cx="6125442" cy="208823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Zentralverband Deutsches Kraftfahrzeuggewerbe e.V.</a:t>
            </a:r>
            <a:br>
              <a:rPr lang="de-DE" dirty="0"/>
            </a:br>
            <a:r>
              <a:rPr lang="de-DE" dirty="0"/>
              <a:t>Abteilung</a:t>
            </a:r>
            <a:br>
              <a:rPr lang="de-DE" dirty="0"/>
            </a:br>
            <a:r>
              <a:rPr lang="de-DE" dirty="0"/>
              <a:t>Franz-Lohe-</a:t>
            </a:r>
            <a:r>
              <a:rPr lang="de-DE" dirty="0" err="1"/>
              <a:t>Strasse</a:t>
            </a:r>
            <a:r>
              <a:rPr lang="de-DE" dirty="0"/>
              <a:t> 21</a:t>
            </a:r>
            <a:br>
              <a:rPr lang="de-DE" dirty="0"/>
            </a:br>
            <a:r>
              <a:rPr lang="de-DE" dirty="0"/>
              <a:t>53129 Bonn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Telefon:	+49-228-9127-0</a:t>
            </a:r>
            <a:br>
              <a:rPr lang="de-DE" dirty="0"/>
            </a:br>
            <a:r>
              <a:rPr lang="de-DE" dirty="0"/>
              <a:t>E-Mail:	zdk@kfzgewerbe.de</a:t>
            </a:r>
            <a:br>
              <a:rPr lang="de-DE" dirty="0"/>
            </a:br>
            <a:r>
              <a:rPr lang="de-DE" dirty="0"/>
              <a:t>Internet:	www.kfzgewerbe.de</a:t>
            </a:r>
          </a:p>
        </p:txBody>
      </p:sp>
    </p:spTree>
    <p:extLst>
      <p:ext uri="{BB962C8B-B14F-4D97-AF65-F5344CB8AC3E}">
        <p14:creationId xmlns:p14="http://schemas.microsoft.com/office/powerpoint/2010/main" val="89548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5487"/>
            <a:ext cx="8892000" cy="114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8000" y="1353600"/>
            <a:ext cx="7883999" cy="33552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4972051"/>
            <a:ext cx="50405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839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4400"/>
            <a:ext cx="8892000" cy="1144800"/>
          </a:xfrm>
          <a:noFill/>
        </p:spPr>
        <p:txBody>
          <a:bodyPr/>
          <a:lstStyle>
            <a:lvl1pPr>
              <a:defRPr cap="none"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8000" y="1353600"/>
            <a:ext cx="7884000" cy="3355200"/>
          </a:xfrm>
        </p:spPr>
        <p:txBody>
          <a:bodyPr/>
          <a:lstStyle>
            <a:lvl1pPr>
              <a:spcBef>
                <a:spcPts val="600"/>
              </a:spcBef>
              <a:buClr>
                <a:srgbClr val="0064A8"/>
              </a:buClr>
              <a:defRPr>
                <a:solidFill>
                  <a:srgbClr val="0064A8"/>
                </a:solidFill>
              </a:defRPr>
            </a:lvl1pPr>
            <a:lvl2pPr>
              <a:spcBef>
                <a:spcPts val="600"/>
              </a:spcBef>
              <a:buClr>
                <a:srgbClr val="0064A8"/>
              </a:buClr>
              <a:defRPr>
                <a:solidFill>
                  <a:srgbClr val="0064A8"/>
                </a:solidFill>
              </a:defRPr>
            </a:lvl2pPr>
            <a:lvl3pPr>
              <a:spcBef>
                <a:spcPts val="600"/>
              </a:spcBef>
              <a:buClr>
                <a:srgbClr val="0064A8"/>
              </a:buClr>
              <a:defRPr>
                <a:solidFill>
                  <a:srgbClr val="0064A8"/>
                </a:solidFill>
              </a:defRPr>
            </a:lvl3pPr>
            <a:lvl4pPr>
              <a:spcBef>
                <a:spcPts val="600"/>
              </a:spcBef>
              <a:buClr>
                <a:srgbClr val="0064A8"/>
              </a:buClr>
              <a:defRPr>
                <a:solidFill>
                  <a:srgbClr val="0064A8"/>
                </a:solidFill>
              </a:defRPr>
            </a:lvl4pPr>
            <a:lvl5pPr>
              <a:spcBef>
                <a:spcPts val="600"/>
              </a:spcBef>
              <a:buClr>
                <a:srgbClr val="0064A8"/>
              </a:buClr>
              <a:defRPr>
                <a:solidFill>
                  <a:srgbClr val="0064A8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-2728" y="1353600"/>
            <a:ext cx="1010728" cy="3355200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rgbClr val="0064A8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3576" cy="170858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0064A8"/>
                </a:solidFill>
              </a:defRPr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59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wiederholte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4400"/>
            <a:ext cx="8892000" cy="259538"/>
          </a:xfrm>
        </p:spPr>
        <p:txBody>
          <a:bodyPr tIns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cap="none" baseline="0">
                <a:solidFill>
                  <a:srgbClr val="0064A8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1601" y="699542"/>
            <a:ext cx="7880400" cy="4014021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0" y="699542"/>
            <a:ext cx="1011600" cy="4014021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357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97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1601" y="698399"/>
            <a:ext cx="7880400" cy="4015163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de-DE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0" y="698400"/>
            <a:ext cx="1011601" cy="4015162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3577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9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8" y="0"/>
            <a:ext cx="9146728" cy="51435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96392"/>
            <a:ext cx="8606519" cy="1302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" y="3305176"/>
            <a:ext cx="9143999" cy="1021556"/>
          </a:xfrm>
        </p:spPr>
        <p:txBody>
          <a:bodyPr anchor="t"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-2728" y="2031691"/>
            <a:ext cx="9111232" cy="1125140"/>
          </a:xfrm>
        </p:spPr>
        <p:txBody>
          <a:bodyPr lIns="1026000" anchor="b"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 algn="r">
              <a:defRPr sz="800"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114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5487"/>
            <a:ext cx="8892480" cy="114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11600" y="1352370"/>
            <a:ext cx="3816424" cy="3242252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50694" y="1352369"/>
            <a:ext cx="3841786" cy="324225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0" y="1352370"/>
            <a:ext cx="1011600" cy="3487631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011873" y="4623977"/>
            <a:ext cx="3816151" cy="216024"/>
          </a:xfrm>
        </p:spPr>
        <p:txBody>
          <a:bodyPr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47147" y="4623978"/>
            <a:ext cx="3816151" cy="216024"/>
          </a:xfrm>
        </p:spPr>
        <p:txBody>
          <a:bodyPr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474874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97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5487"/>
            <a:ext cx="8897242" cy="114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600" y="1352370"/>
            <a:ext cx="3816424" cy="47982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11600" y="1832192"/>
            <a:ext cx="3816424" cy="276242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50968" y="1367670"/>
            <a:ext cx="3846274" cy="47982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50968" y="1832192"/>
            <a:ext cx="3846274" cy="2762430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0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0" y="1352370"/>
            <a:ext cx="1011600" cy="3487632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011600" y="4623978"/>
            <a:ext cx="3816151" cy="216024"/>
          </a:xfrm>
        </p:spPr>
        <p:txBody>
          <a:bodyPr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58898" y="4623978"/>
            <a:ext cx="3816151" cy="216024"/>
          </a:xfrm>
        </p:spPr>
        <p:txBody>
          <a:bodyPr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88424" y="4972051"/>
            <a:ext cx="50792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95487"/>
            <a:ext cx="8897242" cy="114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-2728" y="4972051"/>
            <a:ext cx="1011600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11600" y="4972051"/>
            <a:ext cx="6984503" cy="170858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0064A8"/>
                </a:solidFill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-2728" y="1371242"/>
            <a:ext cx="1011600" cy="3468760"/>
          </a:xfrm>
        </p:spPr>
        <p:txBody>
          <a:bodyPr anchor="b">
            <a:normAutofit/>
          </a:bodyPr>
          <a:lstStyle>
            <a:lvl1pPr marL="0" indent="0" algn="r">
              <a:spcBef>
                <a:spcPts val="600"/>
              </a:spcBef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Quelle: 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72051"/>
            <a:ext cx="507926" cy="17085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20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195487"/>
            <a:ext cx="8868891" cy="1144800"/>
          </a:xfrm>
          <a:prstGeom prst="rect">
            <a:avLst/>
          </a:prstGeom>
          <a:noFill/>
        </p:spPr>
        <p:txBody>
          <a:bodyPr vert="horz" lIns="1026000" tIns="108000" rIns="91440" bIns="4572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8000" y="1352372"/>
            <a:ext cx="7860891" cy="3354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4965176"/>
            <a:ext cx="1011600" cy="170858"/>
          </a:xfrm>
          <a:prstGeom prst="rect">
            <a:avLst/>
          </a:prstGeom>
        </p:spPr>
        <p:txBody>
          <a:bodyPr anchor="ctr" anchorCtr="0"/>
          <a:lstStyle>
            <a:lvl1pPr algn="r">
              <a:defRPr sz="800">
                <a:solidFill>
                  <a:srgbClr val="0064A8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11600" y="4965176"/>
            <a:ext cx="6984503" cy="170858"/>
          </a:xfrm>
          <a:prstGeom prst="rect">
            <a:avLst/>
          </a:prstGeom>
        </p:spPr>
        <p:txBody>
          <a:bodyPr anchor="ctr" anchorCtr="0"/>
          <a:lstStyle>
            <a:lvl1pPr algn="l">
              <a:defRPr sz="800">
                <a:solidFill>
                  <a:srgbClr val="0064A8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de-DE"/>
              <a:t>Vorname Name, ZDK, Bonn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4965176"/>
            <a:ext cx="480467" cy="170858"/>
          </a:xfrm>
          <a:prstGeom prst="rect">
            <a:avLst/>
          </a:prstGeom>
        </p:spPr>
        <p:txBody>
          <a:bodyPr anchor="ctr" anchorCtr="0"/>
          <a:lstStyle>
            <a:lvl1pPr algn="r">
              <a:defRPr sz="800">
                <a:solidFill>
                  <a:srgbClr val="0064A8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fld id="{25F757BC-D9B8-4EAC-93CC-EAD57073D4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Bild 8">
            <a:extLst>
              <a:ext uri="{FF2B5EF4-FFF2-40B4-BE49-F238E27FC236}">
                <a16:creationId xmlns:a16="http://schemas.microsoft.com/office/drawing/2014/main" xmlns="" id="{7F493D9C-05AC-9D47-998F-4ADB46A8A89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18" y="4314770"/>
            <a:ext cx="622672" cy="5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4" r:id="rId4"/>
    <p:sldLayoutId id="214748366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61" r:id="rId14"/>
    <p:sldLayoutId id="2147483660" r:id="rId15"/>
  </p:sldLayoutIdLst>
  <p:hf hdr="0"/>
  <p:txStyles>
    <p:titleStyle>
      <a:lvl1pPr algn="l" defTabSz="914400" rtl="0" eaLnBrk="1" latinLnBrk="0" hangingPunct="1">
        <a:lnSpc>
          <a:spcPts val="3900"/>
        </a:lnSpc>
        <a:spcBef>
          <a:spcPct val="0"/>
        </a:spcBef>
        <a:buNone/>
        <a:defRPr sz="3900" b="0" kern="1200" cap="none" baseline="0">
          <a:solidFill>
            <a:srgbClr val="0064A8"/>
          </a:solidFill>
          <a:latin typeface="Calibri" panose="020F050202020403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Clr>
          <a:srgbClr val="0064A8"/>
        </a:buClr>
        <a:buFont typeface="Wingdings" pitchFamily="2" charset="2"/>
        <a:buChar char="§"/>
        <a:defRPr sz="2400" kern="1200">
          <a:solidFill>
            <a:srgbClr val="0064A8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64A8"/>
        </a:buClr>
        <a:buFont typeface="Wingdings" pitchFamily="2" charset="2"/>
        <a:buChar char="§"/>
        <a:defRPr sz="2200" kern="1200">
          <a:solidFill>
            <a:srgbClr val="0064A8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64A8"/>
        </a:buClr>
        <a:buFont typeface="Wingdings" pitchFamily="2" charset="2"/>
        <a:buChar char="§"/>
        <a:defRPr sz="2000" kern="1200">
          <a:solidFill>
            <a:srgbClr val="0064A8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64A8"/>
        </a:buClr>
        <a:buFont typeface="Wingdings" pitchFamily="2" charset="2"/>
        <a:buChar char="§"/>
        <a:defRPr sz="1800" kern="1200">
          <a:solidFill>
            <a:srgbClr val="0064A8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64A8"/>
        </a:buClr>
        <a:buFont typeface="Wingdings" pitchFamily="2" charset="2"/>
        <a:buChar char="§"/>
        <a:defRPr sz="1600" kern="1200">
          <a:solidFill>
            <a:srgbClr val="0064A8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Sachmangelhaftung</a:t>
            </a:r>
            <a:endParaRPr lang="de-DE" dirty="0"/>
          </a:p>
          <a:p>
            <a:r>
              <a:rPr lang="de-DE" dirty="0"/>
              <a:t>nach der „Schuldrechtsreform 2.0“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neuen Regelungen ab 1. Januar 2022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0" y="2526344"/>
            <a:ext cx="8873689" cy="765486"/>
          </a:xfrm>
        </p:spPr>
        <p:txBody>
          <a:bodyPr/>
          <a:lstStyle/>
          <a:p>
            <a:endParaRPr lang="de-DE" dirty="0"/>
          </a:p>
          <a:p>
            <a:r>
              <a:rPr lang="de-DE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09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Objektive Anforderungen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/>
              <a:t>Die Sache entspricht den </a:t>
            </a:r>
            <a:r>
              <a:rPr lang="de-DE" sz="1400" b="1" dirty="0"/>
              <a:t>objektiven Anforderungen</a:t>
            </a:r>
            <a:r>
              <a:rPr lang="de-DE" sz="1400" dirty="0"/>
              <a:t>, wenn sie</a:t>
            </a:r>
          </a:p>
          <a:p>
            <a:pPr lvl="1"/>
            <a:r>
              <a:rPr lang="de-DE" sz="1400" dirty="0"/>
              <a:t>sich für die gewöhnliche Verwendung eignet,</a:t>
            </a:r>
          </a:p>
          <a:p>
            <a:pPr lvl="1"/>
            <a:r>
              <a:rPr lang="de-DE" sz="1400" dirty="0"/>
              <a:t>eine Beschaffenheit aufweist, die bei Sachen derselben Art üblich ist und die der Käufer erwarten kann unter Berücksichtigung</a:t>
            </a:r>
          </a:p>
          <a:p>
            <a:pPr lvl="2"/>
            <a:r>
              <a:rPr lang="de-DE" sz="1200" dirty="0"/>
              <a:t>der Art der Sache und</a:t>
            </a:r>
          </a:p>
          <a:p>
            <a:pPr lvl="2"/>
            <a:r>
              <a:rPr lang="de-DE" sz="1200" dirty="0"/>
              <a:t>der öffentlichen Äußerungen, die von dem Verkäufer oder einem anderen Glied der Vertragskette oder in deren Auftrag, insbesondere in der Werbung oder auf dem Etikett, abgegeben wurden,</a:t>
            </a:r>
          </a:p>
          <a:p>
            <a:pPr lvl="1"/>
            <a:r>
              <a:rPr lang="de-DE" sz="1400" dirty="0"/>
              <a:t>der Beschaffenheit einer Probe oder eines Musters entspricht, die oder das der Verkäufer dem Käufer vor Vertragsschluss zur Verfügung gestellt hat, </a:t>
            </a:r>
            <a:r>
              <a:rPr lang="de-DE" sz="1400" u="sng" dirty="0"/>
              <a:t>und</a:t>
            </a:r>
            <a:endParaRPr lang="de-DE" sz="1400" dirty="0"/>
          </a:p>
          <a:p>
            <a:pPr lvl="1"/>
            <a:r>
              <a:rPr lang="de-DE" sz="1400" dirty="0"/>
              <a:t>mit dem Zubehör einschließlich der Verpackung, der Montage- oder Installationsanleitung sowie anderen Anleitungen übergeben wird, deren Erhalt der Käufer erwarten kann.</a:t>
            </a:r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1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Objektive </a:t>
            </a:r>
            <a:r>
              <a:rPr lang="de-DE" sz="3600" dirty="0"/>
              <a:t>Anforderungen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Zu der </a:t>
            </a:r>
            <a:r>
              <a:rPr lang="de-DE" sz="1800" b="1" dirty="0"/>
              <a:t>üblichen Beschaffenheit</a:t>
            </a:r>
            <a:r>
              <a:rPr lang="de-DE" sz="1800" dirty="0"/>
              <a:t> gehören nach der Neuregelung auch </a:t>
            </a:r>
          </a:p>
          <a:p>
            <a:pPr lvl="1"/>
            <a:r>
              <a:rPr lang="de-DE" sz="1600" dirty="0"/>
              <a:t>Menge,</a:t>
            </a:r>
          </a:p>
          <a:p>
            <a:pPr lvl="1"/>
            <a:r>
              <a:rPr lang="de-DE" sz="1600" dirty="0"/>
              <a:t>Qualität,</a:t>
            </a:r>
          </a:p>
          <a:p>
            <a:pPr lvl="1"/>
            <a:r>
              <a:rPr lang="de-DE" sz="1600" dirty="0"/>
              <a:t>Haltbarkeit, </a:t>
            </a:r>
          </a:p>
          <a:p>
            <a:pPr lvl="1"/>
            <a:r>
              <a:rPr lang="de-DE" sz="1600" dirty="0"/>
              <a:t>Funktionalität, </a:t>
            </a:r>
          </a:p>
          <a:p>
            <a:pPr lvl="1"/>
            <a:r>
              <a:rPr lang="de-DE" sz="1600" dirty="0"/>
              <a:t>Kompatibilität, </a:t>
            </a:r>
          </a:p>
          <a:p>
            <a:pPr lvl="1"/>
            <a:r>
              <a:rPr lang="de-DE" sz="1600" dirty="0"/>
              <a:t>Sicherheit und </a:t>
            </a:r>
          </a:p>
          <a:p>
            <a:pPr lvl="1"/>
            <a:r>
              <a:rPr lang="de-DE" sz="1600" dirty="0"/>
              <a:t>sonstige Merkmale der Sache.</a:t>
            </a:r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5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Zurverfügungstellung </a:t>
            </a:r>
            <a:r>
              <a:rPr lang="de-DE" sz="3600" dirty="0"/>
              <a:t>eines Vorführwagens für eine Probefahrt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Neu </a:t>
            </a:r>
            <a:r>
              <a:rPr lang="de-DE" sz="2000" dirty="0" smtClean="0"/>
              <a:t>Kaufsache muss </a:t>
            </a:r>
            <a:r>
              <a:rPr lang="de-DE" sz="2000" dirty="0"/>
              <a:t>der Beschaffenheit einer Probe oder eines Musters </a:t>
            </a:r>
            <a:r>
              <a:rPr lang="de-DE" sz="2000" dirty="0" smtClean="0"/>
              <a:t>entsprechen.</a:t>
            </a:r>
          </a:p>
          <a:p>
            <a:r>
              <a:rPr lang="de-DE" sz="2000" b="1" dirty="0"/>
              <a:t>Problem</a:t>
            </a:r>
            <a:r>
              <a:rPr lang="de-DE" sz="2000" dirty="0" smtClean="0"/>
              <a:t>: Käufer bestellt nach </a:t>
            </a:r>
            <a:r>
              <a:rPr lang="de-DE" sz="2000" dirty="0"/>
              <a:t>der Probefahrt ein </a:t>
            </a:r>
            <a:r>
              <a:rPr lang="de-DE" sz="2000" dirty="0" smtClean="0"/>
              <a:t>Fahrzeug, </a:t>
            </a:r>
            <a:r>
              <a:rPr lang="de-DE" sz="2000" dirty="0"/>
              <a:t>das eine geringere Ausstattung als der Vorführwagen </a:t>
            </a:r>
            <a:r>
              <a:rPr lang="de-DE" sz="2000" dirty="0" smtClean="0"/>
              <a:t>aufweist.</a:t>
            </a:r>
          </a:p>
          <a:p>
            <a:r>
              <a:rPr lang="de-DE" sz="2000" dirty="0" smtClean="0"/>
              <a:t>Wortlaut – weder Probe noch Muster erfasst.</a:t>
            </a:r>
          </a:p>
          <a:p>
            <a:r>
              <a:rPr lang="de-DE" sz="2000" dirty="0" smtClean="0"/>
              <a:t>Sinn und Zweck der Norm.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 smtClean="0"/>
              <a:t>“Gattungslösung“</a:t>
            </a:r>
            <a:endParaRPr lang="de-DE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0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Abweichende </a:t>
            </a:r>
            <a:r>
              <a:rPr lang="de-DE" sz="3200" dirty="0"/>
              <a:t>Vereinbarungen / Negative Beschaffenheitsvereinbarungen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1. Variante:</a:t>
            </a:r>
          </a:p>
          <a:p>
            <a:pPr lvl="1"/>
            <a:r>
              <a:rPr lang="de-DE" sz="2400" dirty="0" smtClean="0"/>
              <a:t>Käufer </a:t>
            </a:r>
            <a:r>
              <a:rPr lang="de-DE" sz="2400" dirty="0"/>
              <a:t>ist </a:t>
            </a:r>
            <a:r>
              <a:rPr lang="de-DE" sz="2400" u="sng" dirty="0"/>
              <a:t>kein</a:t>
            </a:r>
            <a:r>
              <a:rPr lang="de-DE" sz="2400" dirty="0"/>
              <a:t> </a:t>
            </a:r>
            <a:r>
              <a:rPr lang="de-DE" sz="2400" dirty="0" smtClean="0"/>
              <a:t>Verbraucher </a:t>
            </a:r>
          </a:p>
          <a:p>
            <a:pPr lvl="2"/>
            <a:r>
              <a:rPr lang="de-DE" dirty="0" smtClean="0"/>
              <a:t>Vertragsparteien können </a:t>
            </a:r>
            <a:r>
              <a:rPr lang="de-DE" dirty="0"/>
              <a:t>ausdrücklich oder konkludent von den </a:t>
            </a:r>
            <a:r>
              <a:rPr lang="de-DE" dirty="0" smtClean="0"/>
              <a:t>objektiven Anforderungen abweichen.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9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Abweichende </a:t>
            </a:r>
            <a:r>
              <a:rPr lang="de-DE" sz="2800" dirty="0"/>
              <a:t>Vereinbarungen / Negative </a:t>
            </a:r>
            <a:r>
              <a:rPr lang="de-DE" sz="2800" dirty="0" smtClean="0"/>
              <a:t>Beschaffenheitsvereinbarungen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400" dirty="0" smtClean="0"/>
              <a:t>2. Variante</a:t>
            </a:r>
          </a:p>
          <a:p>
            <a:r>
              <a:rPr lang="de-DE" sz="1400" b="1" dirty="0"/>
              <a:t>Käufer ist ein Verbraucher</a:t>
            </a:r>
          </a:p>
          <a:p>
            <a:pPr marL="0" indent="0">
              <a:buNone/>
            </a:pPr>
            <a:r>
              <a:rPr lang="de-DE" sz="1400" dirty="0" smtClean="0"/>
              <a:t>„Von </a:t>
            </a:r>
            <a:r>
              <a:rPr lang="de-DE" sz="1400" dirty="0"/>
              <a:t>den Anforderungen nach </a:t>
            </a:r>
            <a:r>
              <a:rPr lang="de-DE" sz="1400" b="1" dirty="0"/>
              <a:t>§ 434 Absatz </a:t>
            </a:r>
            <a:r>
              <a:rPr lang="de-DE" sz="1400" b="1" dirty="0" smtClean="0"/>
              <a:t>3</a:t>
            </a:r>
            <a:r>
              <a:rPr lang="de-DE" sz="1400" dirty="0" smtClean="0"/>
              <a:t>(= </a:t>
            </a:r>
            <a:r>
              <a:rPr lang="de-DE" sz="1400" b="1" dirty="0" smtClean="0"/>
              <a:t>obj. Anforderungen</a:t>
            </a:r>
            <a:r>
              <a:rPr lang="de-DE" sz="1400" dirty="0" smtClean="0"/>
              <a:t>) </a:t>
            </a:r>
            <a:r>
              <a:rPr lang="de-DE" sz="1400" dirty="0"/>
              <a:t>oder § 475b Absatz 4 kann vor Mitteilung eines Mangels an den Unternehmer durch Vertrag abgewichen werden, </a:t>
            </a:r>
            <a:r>
              <a:rPr lang="de-DE" sz="1400" dirty="0" smtClean="0"/>
              <a:t>wenn</a:t>
            </a:r>
          </a:p>
          <a:p>
            <a:pPr>
              <a:buFontTx/>
              <a:buChar char="-"/>
            </a:pPr>
            <a:r>
              <a:rPr lang="de-DE" sz="1400" dirty="0" smtClean="0"/>
              <a:t>1</a:t>
            </a:r>
            <a:r>
              <a:rPr lang="de-DE" sz="1400" dirty="0"/>
              <a:t>. der Verbraucher </a:t>
            </a:r>
            <a:r>
              <a:rPr lang="de-DE" sz="1400" b="1" dirty="0"/>
              <a:t>vor der Abgabe </a:t>
            </a:r>
            <a:r>
              <a:rPr lang="de-DE" sz="1400" dirty="0"/>
              <a:t>seiner Vertragserklärung </a:t>
            </a:r>
            <a:r>
              <a:rPr lang="de-DE" sz="1400" b="1" dirty="0"/>
              <a:t>eigens</a:t>
            </a:r>
            <a:r>
              <a:rPr lang="de-DE" sz="1400" dirty="0"/>
              <a:t> davon in Kenntnis gesetzt wurde, dass </a:t>
            </a:r>
            <a:r>
              <a:rPr lang="de-DE" sz="1400" b="1" dirty="0"/>
              <a:t>ein bestimmtes Merkmal </a:t>
            </a:r>
            <a:r>
              <a:rPr lang="de-DE" sz="1400" dirty="0"/>
              <a:t>der Sache von den objektiven Anforderungen abweicht, und </a:t>
            </a:r>
            <a:endParaRPr lang="de-DE" sz="1400" dirty="0" smtClean="0"/>
          </a:p>
          <a:p>
            <a:pPr>
              <a:buFontTx/>
              <a:buChar char="-"/>
            </a:pPr>
            <a:r>
              <a:rPr lang="de-DE" sz="1400" dirty="0" smtClean="0"/>
              <a:t>2</a:t>
            </a:r>
            <a:r>
              <a:rPr lang="de-DE" sz="1400" dirty="0"/>
              <a:t>. diese Abweichung im Sinne der Nummer 1 im Vertrag </a:t>
            </a:r>
            <a:r>
              <a:rPr lang="de-DE" sz="1400" b="1" dirty="0"/>
              <a:t>ausdrücklich und gesondert vereinbart </a:t>
            </a:r>
            <a:r>
              <a:rPr lang="de-DE" sz="1400" dirty="0"/>
              <a:t>wurde. </a:t>
            </a:r>
            <a:endParaRPr lang="de-DE" sz="1400" dirty="0" smtClean="0"/>
          </a:p>
          <a:p>
            <a:pPr>
              <a:buFontTx/>
              <a:buChar char="-"/>
            </a:pPr>
            <a:r>
              <a:rPr lang="de-DE" sz="1400" dirty="0" smtClean="0"/>
              <a:t>Wie soll man das in der Praxis umsetzen???</a:t>
            </a:r>
          </a:p>
          <a:p>
            <a:pPr marL="0" indent="0">
              <a:buNone/>
            </a:pPr>
            <a:r>
              <a:rPr lang="de-DE" sz="1400" dirty="0"/>
              <a:t>	</a:t>
            </a:r>
            <a:r>
              <a:rPr lang="de-DE" sz="1400" dirty="0" smtClean="0"/>
              <a:t> 2 “Säulen“</a:t>
            </a:r>
          </a:p>
          <a:p>
            <a:pPr marL="0" indent="0">
              <a:buNone/>
            </a:pPr>
            <a:r>
              <a:rPr lang="de-DE" sz="1400" dirty="0" smtClean="0"/>
              <a:t>	- Vorvertragliche Informationspflicht</a:t>
            </a:r>
          </a:p>
          <a:p>
            <a:pPr marL="0" indent="0">
              <a:buNone/>
            </a:pPr>
            <a:r>
              <a:rPr lang="de-DE" sz="1400" dirty="0" smtClean="0"/>
              <a:t>	- Abweichende Vereinbarungen im Vertrag aufnehmen </a:t>
            </a:r>
            <a:r>
              <a:rPr lang="de-DE" sz="1400" b="1" dirty="0" smtClean="0"/>
              <a:t>oder</a:t>
            </a:r>
            <a:r>
              <a:rPr lang="de-DE" sz="1400" dirty="0" smtClean="0"/>
              <a:t> als Anlage beifügen</a:t>
            </a:r>
            <a:br>
              <a:rPr lang="de-DE" sz="1400" dirty="0" smtClean="0"/>
            </a:b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>
            <a:off x="1334220" y="3795886"/>
            <a:ext cx="504056" cy="144016"/>
          </a:xfrm>
          <a:prstGeom prst="rightArrow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Beispiel für die Praxis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Verkauf Kfz mit einem Motorschaden:</a:t>
            </a:r>
          </a:p>
          <a:p>
            <a:pPr lvl="1"/>
            <a:r>
              <a:rPr lang="de-DE" dirty="0" smtClean="0"/>
              <a:t>Heute Sachmangelhaftung (-)</a:t>
            </a:r>
          </a:p>
          <a:p>
            <a:pPr lvl="1"/>
            <a:r>
              <a:rPr lang="de-DE" dirty="0" smtClean="0"/>
              <a:t>Ab dem 1.1.2022: gesondert und ausdrücklich vereinbaren, dass das Kfz </a:t>
            </a:r>
            <a:r>
              <a:rPr lang="de-DE" b="1" dirty="0" smtClean="0"/>
              <a:t>fahruntauglich</a:t>
            </a:r>
            <a:r>
              <a:rPr lang="de-DE" dirty="0" smtClean="0"/>
              <a:t> ist!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1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Montageanforderungen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Soweit eine Montage durchzuführen ist, entspricht die Sache den Montageanforderungen, wenn die </a:t>
            </a:r>
            <a:r>
              <a:rPr lang="de-DE" sz="2000" dirty="0" smtClean="0"/>
              <a:t>Montage</a:t>
            </a:r>
            <a:endParaRPr lang="de-DE" sz="2000" dirty="0"/>
          </a:p>
          <a:p>
            <a:pPr lvl="1"/>
            <a:r>
              <a:rPr lang="de-DE" sz="2000" dirty="0"/>
              <a:t>sachgemäß durchgeführt worden ist </a:t>
            </a:r>
            <a:r>
              <a:rPr lang="de-DE" sz="2000" u="sng" dirty="0"/>
              <a:t>oder</a:t>
            </a:r>
            <a:endParaRPr lang="de-DE" sz="2000" dirty="0"/>
          </a:p>
          <a:p>
            <a:pPr lvl="1"/>
            <a:r>
              <a:rPr lang="de-DE" sz="2000" dirty="0"/>
              <a:t>zwar unsachgemäß durchgeführt worden ist, dies jedoch weder auf einer unsachgemäßen Montage durch den Verkäufer noch auf einem Mangel in der vom Verkäufer übergebenen Anleitung beruht.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09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Fazit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Jedes negative Merkmal bzw. jede negative Eigenschaft eines Kfz ist gesondert und ausdrücklich zu vereinbaren!</a:t>
            </a:r>
          </a:p>
          <a:p>
            <a:r>
              <a:rPr lang="de-DE" dirty="0" smtClean="0"/>
              <a:t>Verweis in </a:t>
            </a:r>
            <a:r>
              <a:rPr lang="de-DE" dirty="0" err="1" smtClean="0"/>
              <a:t>AGB`s</a:t>
            </a:r>
            <a:r>
              <a:rPr lang="de-DE" dirty="0" smtClean="0"/>
              <a:t> reicht nicht aus!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85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Neue </a:t>
            </a:r>
            <a:r>
              <a:rPr lang="de-DE" sz="3600" dirty="0"/>
              <a:t>Regelungen nur zu Gunsten von Verbrauchern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Ist der Käufer ein Verbraucher</a:t>
            </a:r>
            <a:r>
              <a:rPr lang="de-DE" dirty="0"/>
              <a:t> </a:t>
            </a:r>
            <a:r>
              <a:rPr lang="de-DE" dirty="0" smtClean="0"/>
              <a:t>gelten </a:t>
            </a:r>
            <a:r>
              <a:rPr lang="de-DE" dirty="0"/>
              <a:t>für Kaufverträge, die ab Januar 2022 abgeschlossen werden, in vielen Bereichen neue Regelungen, die vom bisher geltenden Sachmangelhaftungsrecht abweichen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Für alle anderen Käufer</a:t>
            </a:r>
            <a:r>
              <a:rPr lang="de-DE" dirty="0"/>
              <a:t> gelten die bisherigen gesetzlichen Regelungen weiter.</a:t>
            </a:r>
          </a:p>
          <a:p>
            <a:pPr marL="457200" lvl="3" indent="0">
              <a:buNone/>
            </a:pPr>
            <a:endParaRPr lang="de-DE" sz="1400" dirty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 </a:t>
            </a:r>
            <a:endParaRPr lang="de-DE" sz="1600" dirty="0"/>
          </a:p>
          <a:p>
            <a:endParaRPr lang="de-DE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8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Mangelkenntnis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bedeutsame Änderung besteht </a:t>
            </a:r>
            <a:r>
              <a:rPr lang="de-DE" dirty="0" smtClean="0"/>
              <a:t>darin</a:t>
            </a:r>
            <a:r>
              <a:rPr lang="de-DE" dirty="0"/>
              <a:t>, </a:t>
            </a:r>
            <a:r>
              <a:rPr lang="de-DE" dirty="0" smtClean="0"/>
              <a:t>dass </a:t>
            </a:r>
            <a:r>
              <a:rPr lang="de-DE" dirty="0"/>
              <a:t>die </a:t>
            </a:r>
            <a:r>
              <a:rPr lang="de-DE" b="1" dirty="0"/>
              <a:t>Regelung des § 442 BGB auf Verbrauchsgüterkaufverträge nicht anzuwenden</a:t>
            </a:r>
            <a:r>
              <a:rPr lang="de-DE" dirty="0"/>
              <a:t> ist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Und die D</a:t>
            </a:r>
            <a:r>
              <a:rPr lang="de-DE" dirty="0" smtClean="0"/>
              <a:t>ieselskandalfälle??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0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Agenda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I. Sachmangelhaftung</a:t>
            </a:r>
          </a:p>
          <a:p>
            <a:pPr lvl="1"/>
            <a:r>
              <a:rPr lang="de-DE" dirty="0" smtClean="0"/>
              <a:t>Änderungen im </a:t>
            </a:r>
            <a:r>
              <a:rPr lang="de-DE" dirty="0" err="1" smtClean="0"/>
              <a:t>KaufR</a:t>
            </a:r>
            <a:r>
              <a:rPr lang="de-DE" dirty="0" smtClean="0"/>
              <a:t> </a:t>
            </a:r>
            <a:endParaRPr lang="de-DE" dirty="0"/>
          </a:p>
          <a:p>
            <a:pPr lvl="1"/>
            <a:r>
              <a:rPr lang="de-DE" dirty="0" smtClean="0"/>
              <a:t>Allg. </a:t>
            </a:r>
            <a:r>
              <a:rPr lang="de-DE" dirty="0" err="1" smtClean="0"/>
              <a:t>KaufR</a:t>
            </a:r>
            <a:endParaRPr lang="de-DE" dirty="0"/>
          </a:p>
          <a:p>
            <a:pPr lvl="1"/>
            <a:r>
              <a:rPr lang="de-DE" dirty="0" smtClean="0"/>
              <a:t>Verträge über digitale Inhalte und Dienstleistungen</a:t>
            </a:r>
          </a:p>
          <a:p>
            <a:pPr lvl="2"/>
            <a:r>
              <a:rPr lang="de-DE" dirty="0" smtClean="0"/>
              <a:t>Wesentliche Regelungen</a:t>
            </a:r>
          </a:p>
          <a:p>
            <a:pPr lvl="1"/>
            <a:r>
              <a:rPr lang="de-DE" dirty="0"/>
              <a:t>Waren mit digitalen </a:t>
            </a:r>
            <a:r>
              <a:rPr lang="de-DE" dirty="0" smtClean="0"/>
              <a:t>Elementen</a:t>
            </a:r>
          </a:p>
          <a:p>
            <a:pPr lvl="2"/>
            <a:r>
              <a:rPr lang="de-DE" dirty="0"/>
              <a:t>Wesentliche Regelungen</a:t>
            </a:r>
          </a:p>
          <a:p>
            <a:pPr lvl="1"/>
            <a:endParaRPr lang="de-DE" dirty="0"/>
          </a:p>
          <a:p>
            <a:pPr lvl="2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93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Einrede </a:t>
            </a:r>
            <a:r>
              <a:rPr lang="de-DE" sz="3600" dirty="0"/>
              <a:t>der Unverhältnismäßigkeit der Kosten der Nacherfüllung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</a:t>
            </a:r>
            <a:r>
              <a:rPr lang="de-DE" dirty="0"/>
              <a:t>475 Abs. 4 und 5 BGB </a:t>
            </a:r>
            <a:r>
              <a:rPr lang="de-DE" dirty="0" smtClean="0"/>
              <a:t>wurden ersatzlos gestrichen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Totalverweigerungsrecht des Verkäufers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28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Neue </a:t>
            </a:r>
            <a:r>
              <a:rPr lang="de-DE" sz="3600" dirty="0"/>
              <a:t>Anforderungen an die Nacherfüllung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Nach der Neuregelung des § 475 Abs. 5 BGB hat der Unternehmer die Nacherfüllung </a:t>
            </a:r>
          </a:p>
          <a:p>
            <a:pPr lvl="1"/>
            <a:r>
              <a:rPr lang="de-DE" sz="1600" b="1" dirty="0"/>
              <a:t>innerhalb einer angemessenen Frist</a:t>
            </a:r>
            <a:r>
              <a:rPr lang="de-DE" sz="1600" dirty="0"/>
              <a:t> ab dem Zeitpunkt, zu dem der Verbraucher ihn über den Mangel unterrichtet hat, </a:t>
            </a:r>
            <a:r>
              <a:rPr lang="de-DE" sz="1600" u="sng" dirty="0"/>
              <a:t>und</a:t>
            </a:r>
            <a:endParaRPr lang="de-DE" sz="1600" dirty="0"/>
          </a:p>
          <a:p>
            <a:pPr lvl="1"/>
            <a:r>
              <a:rPr lang="de-DE" sz="1600" b="1" dirty="0"/>
              <a:t>ohne erhebliche Unannehmlichkeiten</a:t>
            </a:r>
            <a:r>
              <a:rPr lang="de-DE" sz="1600" dirty="0"/>
              <a:t> für den Verbraucher durchzuführen, </a:t>
            </a:r>
          </a:p>
          <a:p>
            <a:pPr lvl="1"/>
            <a:r>
              <a:rPr lang="de-DE" sz="1600" dirty="0"/>
              <a:t>wobei für die Beurteilung die Art der Ware sowie der Zweck, für den der Verbraucher die Ware benötigt, zu berücksichtigen sind.</a:t>
            </a:r>
          </a:p>
          <a:p>
            <a:endParaRPr lang="de-DE" sz="1800" dirty="0" smtClean="0"/>
          </a:p>
          <a:p>
            <a:r>
              <a:rPr lang="de-DE" sz="1800" dirty="0"/>
              <a:t>Was aber gilt, wenn der Verkäufer eine der vorgenannten Pflichten nicht </a:t>
            </a:r>
            <a:r>
              <a:rPr lang="de-DE" sz="1800" dirty="0" smtClean="0"/>
              <a:t>erfüllt?</a:t>
            </a: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2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Abschied </a:t>
            </a:r>
            <a:r>
              <a:rPr lang="de-DE" sz="3600" dirty="0"/>
              <a:t>von der 2-Versuche-Regelung beim Verbrauchsgüterkauf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Nur im Verbrauchsgüterkaufrecht.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Diese </a:t>
            </a:r>
            <a:r>
              <a:rPr lang="de-DE" b="1" dirty="0"/>
              <a:t>2-Versuche-Regelung gilt</a:t>
            </a:r>
            <a:r>
              <a:rPr lang="de-DE" dirty="0"/>
              <a:t> nach wie vor </a:t>
            </a:r>
            <a:r>
              <a:rPr lang="de-DE" b="1" u="sng" dirty="0"/>
              <a:t>außerhalb</a:t>
            </a:r>
            <a:r>
              <a:rPr lang="de-DE" b="1" dirty="0"/>
              <a:t> des Verbrauchsgüterkaufs</a:t>
            </a:r>
            <a:r>
              <a:rPr lang="de-DE" dirty="0"/>
              <a:t>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9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Wegfall </a:t>
            </a:r>
            <a:r>
              <a:rPr lang="de-DE" sz="3200" dirty="0"/>
              <a:t>des Erfordernisses der Nachfristsetzung beim Verbrauchsgüterkauf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</a:t>
            </a:r>
            <a:r>
              <a:rPr lang="de-DE" dirty="0"/>
              <a:t>475d BGB </a:t>
            </a:r>
            <a:r>
              <a:rPr lang="de-DE" dirty="0" smtClean="0"/>
              <a:t>ändert die Rechtslage spürbar </a:t>
            </a:r>
            <a:r>
              <a:rPr lang="de-DE" dirty="0"/>
              <a:t>zu Gunsten der </a:t>
            </a:r>
            <a:r>
              <a:rPr lang="de-DE" dirty="0" smtClean="0"/>
              <a:t>Verbraucher.</a:t>
            </a:r>
          </a:p>
          <a:p>
            <a:r>
              <a:rPr lang="de-DE" dirty="0"/>
              <a:t>Für sonstige Käufer gilt die o.g. bisherige Rechtslage weiter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39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Beweislastumkehr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Zeitraum wird auf </a:t>
            </a:r>
            <a:r>
              <a:rPr lang="de-DE" b="1" dirty="0"/>
              <a:t>1 Jahr</a:t>
            </a:r>
            <a:r>
              <a:rPr lang="de-DE" dirty="0"/>
              <a:t> verlängert.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Nach wie </a:t>
            </a:r>
            <a:r>
              <a:rPr lang="de-DE" dirty="0"/>
              <a:t>vor </a:t>
            </a:r>
            <a:r>
              <a:rPr lang="de-DE" dirty="0" smtClean="0"/>
              <a:t>eine </a:t>
            </a:r>
            <a:r>
              <a:rPr lang="de-DE" dirty="0"/>
              <a:t>vom Verkäufer </a:t>
            </a:r>
            <a:r>
              <a:rPr lang="de-DE" b="1" dirty="0"/>
              <a:t>widerlegbare Vermutung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7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Mögliche Folgen für die Kfz-Branchen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Erhöhung </a:t>
            </a:r>
            <a:r>
              <a:rPr lang="de-DE" dirty="0"/>
              <a:t>der Preise</a:t>
            </a:r>
          </a:p>
          <a:p>
            <a:r>
              <a:rPr lang="de-DE" dirty="0" smtClean="0"/>
              <a:t>Verlagerung ins “Agenturgeschäft“ </a:t>
            </a:r>
            <a:endParaRPr lang="de-DE" dirty="0"/>
          </a:p>
          <a:p>
            <a:r>
              <a:rPr lang="de-DE" dirty="0" smtClean="0"/>
              <a:t>Verkauf </a:t>
            </a:r>
            <a:r>
              <a:rPr lang="de-DE" dirty="0"/>
              <a:t>von älteren Fahrzeugen “unattraktiv“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6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2800" dirty="0" smtClean="0"/>
              <a:t>Neuer Komplex - Haftung </a:t>
            </a:r>
            <a:r>
              <a:rPr lang="de-DE" sz="2800" dirty="0"/>
              <a:t>für Mängel an digitalen Produkten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327 ff. BGB </a:t>
            </a:r>
            <a:r>
              <a:rPr lang="de-DE" sz="1800" dirty="0" smtClean="0"/>
              <a:t>enthalten die </a:t>
            </a:r>
            <a:r>
              <a:rPr lang="de-DE" sz="1800" dirty="0"/>
              <a:t>neuen Regelungen über Verträge zur Bereitstellung digitaler Inhalte und digitaler Dienstleistungen zwischen Unternehmern und </a:t>
            </a:r>
            <a:r>
              <a:rPr lang="de-DE" sz="1800" dirty="0" smtClean="0"/>
              <a:t>Verbrauchern.</a:t>
            </a:r>
          </a:p>
          <a:p>
            <a:r>
              <a:rPr lang="de-DE" sz="1800" dirty="0"/>
              <a:t>Nur die §§ 327t und 327u BGB enthalten besondere Bestimmungen für Verträge über digitale Produkte zwischen </a:t>
            </a:r>
            <a:r>
              <a:rPr lang="de-DE" sz="1800" dirty="0" smtClean="0"/>
              <a:t>Unternehmern.</a:t>
            </a:r>
          </a:p>
          <a:p>
            <a:r>
              <a:rPr lang="de-DE" sz="1800" dirty="0"/>
              <a:t>Die neu eingeführten Regelungen für </a:t>
            </a:r>
            <a:r>
              <a:rPr lang="de-DE" sz="1800" b="1" dirty="0"/>
              <a:t>Mängel an digitalen Produkten</a:t>
            </a:r>
            <a:r>
              <a:rPr lang="de-DE" sz="1800" dirty="0"/>
              <a:t> </a:t>
            </a:r>
            <a:r>
              <a:rPr lang="de-DE" sz="1800" b="1" dirty="0"/>
              <a:t>treten für alle Arten von Verträgen am 1. Januar 2022 in Kraft</a:t>
            </a:r>
            <a:r>
              <a:rPr lang="de-DE" sz="1800" dirty="0"/>
              <a:t>. </a:t>
            </a:r>
            <a:r>
              <a:rPr lang="de-DE" sz="1800" dirty="0" smtClean="0"/>
              <a:t>Das </a:t>
            </a:r>
            <a:r>
              <a:rPr lang="de-DE" sz="1800" dirty="0"/>
              <a:t>bedeutet, dass sie ab diesem Zeitpunkt </a:t>
            </a:r>
            <a:r>
              <a:rPr lang="de-DE" sz="1800" b="1" u="sng" dirty="0"/>
              <a:t>auch auf bereits </a:t>
            </a:r>
            <a:r>
              <a:rPr lang="de-DE" sz="1800" b="1" u="sng" dirty="0" smtClean="0"/>
              <a:t>zuvor abgeschlossene </a:t>
            </a:r>
            <a:r>
              <a:rPr lang="de-DE" sz="1800" b="1" u="sng" dirty="0"/>
              <a:t>Kaufverträge</a:t>
            </a:r>
            <a:r>
              <a:rPr lang="de-DE" sz="1800" dirty="0"/>
              <a:t> anwendbar sind.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0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Anwendungsbereich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neu eingeführten Regelungen für </a:t>
            </a:r>
            <a:r>
              <a:rPr lang="de-DE" b="1" dirty="0"/>
              <a:t>Mängel an digitalen Produkten</a:t>
            </a:r>
            <a:r>
              <a:rPr lang="de-DE" dirty="0"/>
              <a:t> </a:t>
            </a:r>
            <a:r>
              <a:rPr lang="de-DE" b="1" dirty="0"/>
              <a:t>treten für alle Arten von Verträgen am 1. Januar 2022 in Kraft</a:t>
            </a:r>
            <a:r>
              <a:rPr lang="de-DE" dirty="0"/>
              <a:t>. </a:t>
            </a:r>
          </a:p>
          <a:p>
            <a:r>
              <a:rPr lang="de-DE" dirty="0"/>
              <a:t>Das bedeutet, dass sie ab diesem Zeitpunkt </a:t>
            </a:r>
            <a:r>
              <a:rPr lang="de-DE" b="1" u="sng" dirty="0"/>
              <a:t>auch auf bereits zuvor abgeschlossene Kaufverträge</a:t>
            </a:r>
            <a:r>
              <a:rPr lang="de-DE" dirty="0"/>
              <a:t> anwendbar sind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pPr lvl="1"/>
            <a:r>
              <a:rPr lang="de-DE" dirty="0" smtClean="0"/>
              <a:t>Z.B. PKW </a:t>
            </a:r>
            <a:r>
              <a:rPr lang="de-DE" dirty="0"/>
              <a:t>mit einem Unterhaltungsprogramm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9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Begriffsbestimmung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digitale </a:t>
            </a:r>
            <a:r>
              <a:rPr lang="de-DE" sz="2000" dirty="0" smtClean="0"/>
              <a:t>Produkte“ </a:t>
            </a:r>
          </a:p>
          <a:p>
            <a:pPr lvl="1"/>
            <a:r>
              <a:rPr lang="de-DE" sz="2000" dirty="0" smtClean="0"/>
              <a:t>digitale </a:t>
            </a:r>
            <a:r>
              <a:rPr lang="de-DE" sz="2000" dirty="0"/>
              <a:t>Inhalte und </a:t>
            </a:r>
            <a:endParaRPr lang="de-DE" sz="2000" dirty="0" smtClean="0"/>
          </a:p>
          <a:p>
            <a:pPr lvl="1"/>
            <a:r>
              <a:rPr lang="de-DE" sz="2000" dirty="0" smtClean="0"/>
              <a:t>digitale Dienstleistungen</a:t>
            </a:r>
          </a:p>
          <a:p>
            <a:pPr lvl="1"/>
            <a:endParaRPr lang="de-DE" sz="2000" dirty="0" smtClean="0"/>
          </a:p>
          <a:p>
            <a:pPr lvl="0"/>
            <a:r>
              <a:rPr lang="de-DE" sz="2000" dirty="0" smtClean="0"/>
              <a:t>Paketverträge</a:t>
            </a:r>
          </a:p>
          <a:p>
            <a:pPr lvl="1"/>
            <a:r>
              <a:rPr lang="de-DE" sz="2000" dirty="0"/>
              <a:t>z.B.: Kauf eines Neufahrzeugs mit Abschluss eines einjährigen Mietvertrags über ein </a:t>
            </a:r>
            <a:r>
              <a:rPr lang="de-DE" sz="2000" dirty="0" smtClean="0"/>
              <a:t>Unterhaltungsprogramm. Dabei </a:t>
            </a:r>
            <a:r>
              <a:rPr lang="de-DE" sz="2000" dirty="0"/>
              <a:t>ist die Anwendung der §§ 327 ff BGB  nur auf die digitalen Bestandteile beschränkt. </a:t>
            </a:r>
          </a:p>
          <a:p>
            <a:pPr lvl="0"/>
            <a:endParaRPr lang="de-DE" sz="2000" dirty="0" smtClean="0"/>
          </a:p>
          <a:p>
            <a:pPr marL="0" lvl="0" indent="0">
              <a:buNone/>
            </a:pPr>
            <a:endParaRPr lang="de-DE" sz="2000" dirty="0" smtClean="0"/>
          </a:p>
          <a:p>
            <a:pPr lvl="0"/>
            <a:endParaRPr lang="de-DE" sz="2000" dirty="0" smtClean="0"/>
          </a:p>
          <a:p>
            <a:pPr marL="0" lvl="0" indent="0">
              <a:buNone/>
            </a:pPr>
            <a:endParaRPr lang="de-DE" sz="2000" dirty="0"/>
          </a:p>
          <a:p>
            <a:pPr lvl="0"/>
            <a:endParaRPr lang="de-DE" sz="2000" dirty="0" smtClean="0"/>
          </a:p>
          <a:p>
            <a:pPr lvl="0"/>
            <a:endParaRPr lang="de-DE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6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Begriffsbestimmung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Verbraucherverträge über Sachen, die digitale Produkte enthalten oder mit ihnen verbunden </a:t>
            </a:r>
            <a:r>
              <a:rPr lang="de-DE" dirty="0" smtClean="0"/>
              <a:t>sind</a:t>
            </a:r>
          </a:p>
          <a:p>
            <a:pPr lvl="1"/>
            <a:r>
              <a:rPr lang="de-DE" dirty="0"/>
              <a:t>z</a:t>
            </a:r>
            <a:r>
              <a:rPr lang="de-DE" dirty="0" smtClean="0"/>
              <a:t>.B.: </a:t>
            </a:r>
            <a:r>
              <a:rPr lang="de-DE" dirty="0"/>
              <a:t>geleaster Smart Car oder ein gemietetes Smart </a:t>
            </a:r>
            <a:r>
              <a:rPr lang="de-DE" dirty="0" smtClean="0"/>
              <a:t>Home.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23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I. Ziele der Richtlinien / Gesetze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Erhöhung des Verbraucherschutzniveaus </a:t>
            </a:r>
          </a:p>
          <a:p>
            <a:r>
              <a:rPr lang="de-DE" sz="2000" dirty="0" smtClean="0"/>
              <a:t>Vollharmonisierung </a:t>
            </a:r>
          </a:p>
          <a:p>
            <a:r>
              <a:rPr lang="de-DE" sz="2000" dirty="0" smtClean="0"/>
              <a:t>Technologische Entwicklung durch “digitale“ Normen aufholen</a:t>
            </a:r>
          </a:p>
          <a:p>
            <a:r>
              <a:rPr lang="de-DE" sz="2000" dirty="0" smtClean="0"/>
              <a:t>Lücken der Verbrauchsgüterkaufrichtlinie ausfüllen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1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Abgrenzung zum Kaufrecht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Abgrenzungskriterien: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/>
              <a:t>Die Sache kann ihre Funktion ohne dem digitalen Element nicht erfüllen (Funktionales Kriterium</a:t>
            </a:r>
            <a:r>
              <a:rPr lang="de-DE" dirty="0" smtClean="0"/>
              <a:t>). </a:t>
            </a:r>
            <a:endParaRPr lang="de-DE" dirty="0"/>
          </a:p>
          <a:p>
            <a:pPr lvl="1"/>
            <a:r>
              <a:rPr lang="de-DE" dirty="0"/>
              <a:t>Die Bereitstellung des digitalen Elements ist nach dem Kaufvertrag geschuldet (vertragliches Kriterium</a:t>
            </a:r>
            <a:r>
              <a:rPr lang="de-DE" dirty="0" smtClean="0"/>
              <a:t>).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0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Mängel an digitalen Produkten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Digitale Produkte sind zunächst dann mangelhaft, wenn sie </a:t>
            </a:r>
            <a:r>
              <a:rPr lang="de-DE" u="sng" dirty="0"/>
              <a:t>nicht</a:t>
            </a:r>
            <a:r>
              <a:rPr lang="de-DE" dirty="0"/>
              <a:t> den  </a:t>
            </a:r>
          </a:p>
          <a:p>
            <a:pPr lvl="1"/>
            <a:r>
              <a:rPr lang="de-DE" dirty="0"/>
              <a:t>subjektiven und</a:t>
            </a:r>
          </a:p>
          <a:p>
            <a:pPr lvl="1"/>
            <a:r>
              <a:rPr lang="de-DE" dirty="0"/>
              <a:t>objektiven Anforderungen </a:t>
            </a:r>
          </a:p>
          <a:p>
            <a:pPr lvl="1"/>
            <a:r>
              <a:rPr lang="de-DE" dirty="0"/>
              <a:t>sowie den Anforderungen an die Integration entsprechen.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dirty="0" smtClean="0"/>
              <a:t>Neu </a:t>
            </a:r>
            <a:r>
              <a:rPr lang="de-DE" dirty="0"/>
              <a:t>ist, dass die Anforderungen </a:t>
            </a:r>
            <a:r>
              <a:rPr lang="de-DE" b="1" dirty="0"/>
              <a:t>kumulativ</a:t>
            </a:r>
            <a:r>
              <a:rPr lang="de-DE" dirty="0"/>
              <a:t> vorliegen müssen.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2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Aktualisierungsverpflichtung für </a:t>
            </a:r>
            <a:r>
              <a:rPr lang="de-DE" dirty="0"/>
              <a:t>PKW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/>
            <a:r>
              <a:rPr lang="de-DE" sz="2800" b="1" dirty="0"/>
              <a:t>Objektive </a:t>
            </a:r>
            <a:r>
              <a:rPr lang="de-DE" sz="2800" b="1" dirty="0" smtClean="0"/>
              <a:t>Anforderungen</a:t>
            </a:r>
          </a:p>
          <a:p>
            <a:pPr lvl="0"/>
            <a:r>
              <a:rPr lang="de-DE" sz="2800" dirty="0" smtClean="0"/>
              <a:t>Aktualisierungen bereitstellen </a:t>
            </a:r>
            <a:r>
              <a:rPr lang="de-DE" sz="2800" dirty="0"/>
              <a:t>und hierüber </a:t>
            </a:r>
            <a:r>
              <a:rPr lang="de-DE" sz="2800" dirty="0" smtClean="0"/>
              <a:t>informieren, § 327e Nr</a:t>
            </a:r>
            <a:r>
              <a:rPr lang="de-DE" sz="2800" dirty="0"/>
              <a:t>. </a:t>
            </a:r>
            <a:r>
              <a:rPr lang="de-DE" sz="2800" dirty="0" smtClean="0"/>
              <a:t>5.</a:t>
            </a:r>
            <a:endParaRPr lang="de-DE" sz="2800" dirty="0"/>
          </a:p>
          <a:p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6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Haftung für Mängel an digitalen Elementen der Kaufsache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Regelungen über den Sachmangel einer </a:t>
            </a:r>
            <a:r>
              <a:rPr lang="de-DE" b="1" dirty="0"/>
              <a:t>Ware mit digitalen </a:t>
            </a:r>
            <a:r>
              <a:rPr lang="de-DE" b="1" dirty="0" smtClean="0"/>
              <a:t>Elementen</a:t>
            </a:r>
            <a:r>
              <a:rPr lang="de-DE" dirty="0" smtClean="0"/>
              <a:t> </a:t>
            </a:r>
            <a:r>
              <a:rPr lang="de-DE" dirty="0"/>
              <a:t>beziehen sich nur auf </a:t>
            </a:r>
            <a:r>
              <a:rPr lang="de-DE" b="1" dirty="0" smtClean="0"/>
              <a:t>Verbraucher.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37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Begriffsbestimmung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Ware mit digitalen </a:t>
            </a:r>
            <a:r>
              <a:rPr lang="de-DE" dirty="0" smtClean="0"/>
              <a:t>Elementen</a:t>
            </a:r>
          </a:p>
          <a:p>
            <a:pPr lvl="1"/>
            <a:r>
              <a:rPr lang="de-DE" dirty="0" smtClean="0"/>
              <a:t>digitalen </a:t>
            </a:r>
            <a:r>
              <a:rPr lang="de-DE" dirty="0"/>
              <a:t>Produkte in einer solchen Weise enthalten oder mit diesen verbunden sind, dass sie ihre Funktionen ohne Letztere nicht erfüllen können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Navigationssystem? Ja…</a:t>
            </a:r>
          </a:p>
          <a:p>
            <a:pPr marL="457200" lvl="1" indent="0">
              <a:buNone/>
            </a:pP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Aktualisierungserfordernis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Aktualisierungen können erfolgen, in dem sie dem Verbraucher</a:t>
            </a:r>
          </a:p>
          <a:p>
            <a:pPr lvl="1"/>
            <a:r>
              <a:rPr lang="de-DE" sz="2000" b="1" dirty="0"/>
              <a:t>bereit gestellt </a:t>
            </a:r>
            <a:r>
              <a:rPr lang="de-DE" sz="2000" b="1" dirty="0" smtClean="0"/>
              <a:t>werden</a:t>
            </a:r>
          </a:p>
          <a:p>
            <a:pPr lvl="1"/>
            <a:r>
              <a:rPr lang="de-DE" sz="2000" b="1" dirty="0" smtClean="0"/>
              <a:t>zur </a:t>
            </a:r>
            <a:r>
              <a:rPr lang="de-DE" sz="2000" b="1" dirty="0"/>
              <a:t>Verfügung gestellt </a:t>
            </a:r>
            <a:r>
              <a:rPr lang="de-DE" sz="2000" b="1" dirty="0" smtClean="0"/>
              <a:t>werden</a:t>
            </a:r>
          </a:p>
          <a:p>
            <a:pPr lvl="1"/>
            <a:r>
              <a:rPr lang="de-DE" sz="2000" b="1" dirty="0" smtClean="0"/>
              <a:t>zugänglich </a:t>
            </a:r>
            <a:r>
              <a:rPr lang="de-DE" sz="2000" b="1" dirty="0"/>
              <a:t>gemacht </a:t>
            </a:r>
            <a:r>
              <a:rPr lang="de-DE" sz="2000" b="1" dirty="0" smtClean="0"/>
              <a:t>werden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Beweislastumkehr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Grundsätzlich wird die Beweislastumkehr auf 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 Jahr </a:t>
            </a:r>
            <a:r>
              <a:rPr lang="de-DE" dirty="0" smtClean="0"/>
              <a:t>ausgedehnt.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ABER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Die Beweislastumkehr wird für Sachen mit digitalen Elementen auf zwei Jahre </a:t>
            </a:r>
            <a:r>
              <a:rPr lang="de-DE" dirty="0" smtClean="0"/>
              <a:t>ausgedehnt.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4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Abweichende </a:t>
            </a:r>
            <a:r>
              <a:rPr lang="de-DE" dirty="0"/>
              <a:t>Vereinbarungen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2 Säulen</a:t>
            </a:r>
            <a:r>
              <a:rPr lang="de-DE" sz="1800" dirty="0" smtClean="0"/>
              <a:t>:</a:t>
            </a:r>
            <a:endParaRPr lang="de-DE" sz="1800" dirty="0"/>
          </a:p>
          <a:p>
            <a:pPr lvl="1"/>
            <a:r>
              <a:rPr lang="de-DE" sz="1800" dirty="0"/>
              <a:t>Vorvertragliche Informationspflicht z.B. Verkürzung der Verjährung und</a:t>
            </a:r>
          </a:p>
          <a:p>
            <a:pPr lvl="1"/>
            <a:r>
              <a:rPr lang="de-DE" sz="1800" dirty="0" smtClean="0"/>
              <a:t>Im eigentlichen </a:t>
            </a:r>
            <a:r>
              <a:rPr lang="de-DE" sz="1800" dirty="0"/>
              <a:t>Vertrag, </a:t>
            </a:r>
            <a:r>
              <a:rPr lang="de-DE" sz="1800" dirty="0" smtClean="0"/>
              <a:t>z.B. die </a:t>
            </a:r>
            <a:r>
              <a:rPr lang="de-DE" sz="1800" dirty="0"/>
              <a:t>Verkürzung der Verjährung nochmal </a:t>
            </a:r>
            <a:r>
              <a:rPr lang="de-DE" sz="1800" dirty="0" smtClean="0"/>
              <a:t>festlegen und unterschreiben lassen</a:t>
            </a:r>
          </a:p>
          <a:p>
            <a:pPr marL="457200" lvl="1" indent="0">
              <a:buNone/>
            </a:pPr>
            <a:r>
              <a:rPr lang="de-DE" sz="1800" dirty="0" smtClean="0"/>
              <a:t>oder</a:t>
            </a:r>
          </a:p>
          <a:p>
            <a:pPr lvl="1"/>
            <a:r>
              <a:rPr lang="de-DE" sz="1800" dirty="0" smtClean="0"/>
              <a:t>Als Anlage beifügen</a:t>
            </a:r>
          </a:p>
          <a:p>
            <a:pPr lvl="1"/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4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Abweichende Vereinbarungen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</a:p>
          <a:p>
            <a:pPr lvl="1"/>
            <a:r>
              <a:rPr lang="de-DE" sz="2400" dirty="0" smtClean="0"/>
              <a:t>Es </a:t>
            </a:r>
            <a:r>
              <a:rPr lang="de-DE" sz="2400" dirty="0"/>
              <a:t>reicht aus, wenn in dem Informationsblatt mehrere </a:t>
            </a:r>
            <a:r>
              <a:rPr lang="de-DE" sz="2400" dirty="0" smtClean="0"/>
              <a:t>abweichende Vereinbarungen benannt </a:t>
            </a:r>
            <a:r>
              <a:rPr lang="de-DE" sz="2400" dirty="0"/>
              <a:t>werden</a:t>
            </a:r>
          </a:p>
          <a:p>
            <a:pPr lvl="1"/>
            <a:r>
              <a:rPr lang="de-DE" sz="2400" dirty="0"/>
              <a:t>Im eigentlichen Vertrag </a:t>
            </a:r>
            <a:r>
              <a:rPr lang="de-DE" sz="2400" b="1" dirty="0"/>
              <a:t>durch Platzierung und farbliche Kennzeichnung Abweichungen hervorheben und unterschreiben </a:t>
            </a:r>
            <a:r>
              <a:rPr lang="de-DE" sz="2400" b="1" dirty="0" smtClean="0"/>
              <a:t>lassen </a:t>
            </a:r>
          </a:p>
          <a:p>
            <a:pPr marL="457200" lvl="1" indent="0">
              <a:buNone/>
            </a:pPr>
            <a:r>
              <a:rPr lang="de-DE" sz="2400" b="1" dirty="0"/>
              <a:t>	</a:t>
            </a:r>
            <a:r>
              <a:rPr lang="de-DE" sz="2400" b="1" dirty="0" smtClean="0"/>
              <a:t>oder</a:t>
            </a:r>
          </a:p>
          <a:p>
            <a:pPr lvl="1"/>
            <a:r>
              <a:rPr lang="de-DE" sz="2400" b="1" dirty="0"/>
              <a:t>a</a:t>
            </a:r>
            <a:r>
              <a:rPr lang="de-DE" sz="2400" b="1" dirty="0" smtClean="0"/>
              <a:t>ls Anlage beifügen.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47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6000" dirty="0"/>
              <a:t>VIELEN DANK FÜR IHRE AUFMERKSAMKEIT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6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II. </a:t>
            </a:r>
            <a:r>
              <a:rPr lang="de-DE" sz="3600" dirty="0"/>
              <a:t>1	Überblick über die neue Struktur der Sachmangelhaftung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e-DE" sz="1800" dirty="0" smtClean="0"/>
          </a:p>
          <a:p>
            <a:pPr lvl="0"/>
            <a:r>
              <a:rPr lang="de-DE" sz="1800" dirty="0" smtClean="0"/>
              <a:t>Sachmangelhaftung </a:t>
            </a:r>
            <a:r>
              <a:rPr lang="de-DE" sz="1800" dirty="0"/>
              <a:t>beim </a:t>
            </a:r>
            <a:r>
              <a:rPr lang="de-DE" sz="1800" dirty="0" smtClean="0"/>
              <a:t>Verbrauchsgüterkauf</a:t>
            </a:r>
          </a:p>
          <a:p>
            <a:pPr lvl="0"/>
            <a:r>
              <a:rPr lang="de-DE" sz="1800" dirty="0" smtClean="0"/>
              <a:t>Ab </a:t>
            </a:r>
            <a:r>
              <a:rPr lang="de-DE" sz="1800" dirty="0"/>
              <a:t>1. Januar 2022 </a:t>
            </a:r>
            <a:r>
              <a:rPr lang="de-DE" sz="1800" dirty="0" smtClean="0"/>
              <a:t>gibt es </a:t>
            </a:r>
            <a:r>
              <a:rPr lang="de-DE" sz="1800" b="1" dirty="0"/>
              <a:t>3 verschiedene Sachmangelhaftungssysteme</a:t>
            </a:r>
            <a:r>
              <a:rPr lang="de-DE" sz="1800" dirty="0"/>
              <a:t> </a:t>
            </a:r>
            <a:endParaRPr lang="de-DE" sz="1800" dirty="0" smtClean="0"/>
          </a:p>
          <a:p>
            <a:pPr lvl="1"/>
            <a:r>
              <a:rPr lang="de-DE" sz="1800" dirty="0"/>
              <a:t>Für </a:t>
            </a:r>
            <a:r>
              <a:rPr lang="de-DE" sz="1800" b="1" dirty="0"/>
              <a:t>Sach-/Rechtsmängel der Kaufsache</a:t>
            </a:r>
            <a:r>
              <a:rPr lang="de-DE" sz="1800" dirty="0"/>
              <a:t> gelten – wie bisher – die Regelungen der §§ 434 ff BGB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/>
              <a:t>Für Mängel an </a:t>
            </a:r>
            <a:r>
              <a:rPr lang="de-DE" sz="1800" b="1" dirty="0"/>
              <a:t>digitalen Elementen</a:t>
            </a:r>
            <a:r>
              <a:rPr lang="de-DE" sz="1800" dirty="0"/>
              <a:t> </a:t>
            </a:r>
            <a:r>
              <a:rPr lang="de-DE" sz="1800" b="1" dirty="0"/>
              <a:t>der Kaufsache </a:t>
            </a:r>
            <a:r>
              <a:rPr lang="de-DE" sz="1800" dirty="0"/>
              <a:t>gelten die §§ 475b ff BGB. </a:t>
            </a:r>
          </a:p>
          <a:p>
            <a:pPr lvl="1"/>
            <a:r>
              <a:rPr lang="de-DE" sz="1800" dirty="0"/>
              <a:t>Für </a:t>
            </a:r>
            <a:r>
              <a:rPr lang="de-DE" sz="1800" b="1" dirty="0"/>
              <a:t>Mängel an digitalen Produkten</a:t>
            </a:r>
            <a:r>
              <a:rPr lang="de-DE" sz="1800" dirty="0"/>
              <a:t> </a:t>
            </a:r>
            <a:r>
              <a:rPr lang="de-DE" sz="1800" dirty="0" smtClean="0"/>
              <a:t>gelten </a:t>
            </a:r>
            <a:r>
              <a:rPr lang="de-DE" sz="1800" dirty="0"/>
              <a:t>die §§ 327 ff BGB. </a:t>
            </a:r>
          </a:p>
          <a:p>
            <a:pPr marL="457200" lvl="1" indent="0">
              <a:buNone/>
            </a:pPr>
            <a:endParaRPr lang="de-DE" sz="1800" dirty="0" smtClean="0"/>
          </a:p>
          <a:p>
            <a:pPr marL="457200" lvl="1" indent="0">
              <a:buNone/>
            </a:pPr>
            <a:endParaRPr lang="de-DE" sz="1800" dirty="0"/>
          </a:p>
          <a:p>
            <a:pPr marL="3657600" lvl="8" indent="0">
              <a:buNone/>
            </a:pPr>
            <a:endParaRPr lang="de-DE" sz="1800" dirty="0" smtClean="0"/>
          </a:p>
          <a:p>
            <a:pPr lvl="1"/>
            <a:endParaRPr lang="de-DE" sz="1800" dirty="0"/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</a:t>
            </a:r>
            <a:r>
              <a:rPr lang="de-DE" dirty="0"/>
              <a:t>Bonn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6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Die neuen Regelungen für Sach-/Rechtsmängel der Kaufsache nach §§ 434 ff BGB und für Mängel an digitalen Elementen der Kaufsache nach §§ 475b ff BGB sind nur auf Kaufverträge anwendbar, die </a:t>
            </a:r>
            <a:r>
              <a:rPr lang="de-DE" sz="1800" b="1" u="sng" dirty="0" smtClean="0"/>
              <a:t>ab dem 1. Januar 2022</a:t>
            </a:r>
            <a:r>
              <a:rPr lang="de-DE" sz="1800" dirty="0" smtClean="0"/>
              <a:t> geschlossen werden. </a:t>
            </a:r>
          </a:p>
          <a:p>
            <a:endParaRPr lang="de-DE" sz="1800" dirty="0"/>
          </a:p>
          <a:p>
            <a:r>
              <a:rPr lang="de-DE" sz="1800" dirty="0" smtClean="0"/>
              <a:t>Die </a:t>
            </a:r>
            <a:r>
              <a:rPr lang="de-DE" sz="1800" dirty="0"/>
              <a:t>neu eingeführten Regelungen für Mängel an digitalen Produkten treten für alle Arten von Verträgen </a:t>
            </a:r>
            <a:r>
              <a:rPr lang="de-DE" sz="1800" b="1" u="sng" dirty="0"/>
              <a:t>am</a:t>
            </a:r>
            <a:r>
              <a:rPr lang="de-DE" sz="1800" dirty="0"/>
              <a:t> 1. Januar 2022 in Kraft. </a:t>
            </a:r>
          </a:p>
          <a:p>
            <a:pPr marL="0" indent="0">
              <a:buNone/>
            </a:pPr>
            <a:r>
              <a:rPr lang="de-DE" sz="1800" dirty="0" smtClean="0"/>
              <a:t>		Das </a:t>
            </a:r>
            <a:r>
              <a:rPr lang="de-DE" sz="1800" dirty="0"/>
              <a:t>bedeutet, dass sie ab diesem Zeitpunkt auch auf </a:t>
            </a:r>
            <a:r>
              <a:rPr lang="de-DE" sz="1800" dirty="0" smtClean="0"/>
              <a:t>bereits 		zuvor abgeschlossene </a:t>
            </a:r>
            <a:r>
              <a:rPr lang="de-DE" sz="1800" dirty="0"/>
              <a:t>Kaufverträge anwendbar sind.</a:t>
            </a:r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>
            <a:off x="1547664" y="3677952"/>
            <a:ext cx="1008112" cy="216024"/>
          </a:xfrm>
          <a:prstGeom prst="rightArrow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Sachmangelhaftung </a:t>
            </a:r>
            <a:r>
              <a:rPr lang="de-DE" sz="3600" dirty="0"/>
              <a:t>gegenüber sonstigen Käufern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Handelt es sich bei dem Käufer </a:t>
            </a:r>
            <a:r>
              <a:rPr lang="de-DE" sz="2000" u="sng" dirty="0"/>
              <a:t>nicht um einen Verbraucher</a:t>
            </a:r>
            <a:r>
              <a:rPr lang="de-DE" sz="2000" dirty="0"/>
              <a:t>, richten sich dessen Ansprüche und Rechte </a:t>
            </a:r>
            <a:r>
              <a:rPr lang="de-DE" sz="2000" b="1" dirty="0"/>
              <a:t>ausschließlich</a:t>
            </a:r>
            <a:r>
              <a:rPr lang="de-DE" sz="2000" dirty="0"/>
              <a:t> nach dem </a:t>
            </a:r>
            <a:r>
              <a:rPr lang="de-DE" sz="2000" b="1" dirty="0"/>
              <a:t>Sachmangelhaftungsrecht der §§ 434 ff BGB</a:t>
            </a:r>
            <a:r>
              <a:rPr lang="de-DE" sz="2000" dirty="0"/>
              <a:t>. </a:t>
            </a:r>
            <a:endParaRPr lang="de-DE" sz="2000" dirty="0" smtClean="0"/>
          </a:p>
          <a:p>
            <a:r>
              <a:rPr lang="de-DE" sz="2000" dirty="0" smtClean="0"/>
              <a:t>Das </a:t>
            </a:r>
            <a:r>
              <a:rPr lang="de-DE" sz="2000" dirty="0"/>
              <a:t>gilt auch dann, wenn der Käufer Mängel an einem digitalen Produkt oder digitalen Element rügt. </a:t>
            </a:r>
            <a:endParaRPr lang="de-DE" sz="2000" dirty="0" smtClean="0"/>
          </a:p>
          <a:p>
            <a:r>
              <a:rPr lang="de-DE" sz="2000" dirty="0" smtClean="0"/>
              <a:t>Eine </a:t>
            </a:r>
            <a:r>
              <a:rPr lang="de-DE" sz="2000" dirty="0"/>
              <a:t>Differenzierung nach der Art des Mangels ist in diesem </a:t>
            </a:r>
            <a:r>
              <a:rPr lang="de-DE" sz="2000" dirty="0" smtClean="0"/>
              <a:t>Fall </a:t>
            </a:r>
            <a:r>
              <a:rPr lang="de-DE" sz="2000" dirty="0"/>
              <a:t>nicht erforderlich.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54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4400"/>
            <a:ext cx="8892000" cy="865182"/>
          </a:xfrm>
        </p:spPr>
        <p:txBody>
          <a:bodyPr/>
          <a:lstStyle/>
          <a:p>
            <a:r>
              <a:rPr lang="de-DE" sz="3600" dirty="0" smtClean="0"/>
              <a:t>Der „neue“ Sachmangelbegriff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Die Sache ist frei von Sachmängeln, wenn sie bei Gefahrübergang </a:t>
            </a:r>
            <a:r>
              <a:rPr lang="de-DE" sz="1800" dirty="0" smtClean="0"/>
              <a:t>den</a:t>
            </a:r>
          </a:p>
          <a:p>
            <a:pPr lvl="1"/>
            <a:r>
              <a:rPr lang="de-DE" sz="1800" b="1" dirty="0" smtClean="0"/>
              <a:t>subjektiven Anforderungen</a:t>
            </a:r>
            <a:r>
              <a:rPr lang="de-DE" sz="1800" dirty="0" smtClean="0"/>
              <a:t>,</a:t>
            </a:r>
          </a:p>
          <a:p>
            <a:pPr lvl="1"/>
            <a:r>
              <a:rPr lang="de-DE" sz="1800" b="1" dirty="0" smtClean="0"/>
              <a:t>objektiven </a:t>
            </a:r>
            <a:r>
              <a:rPr lang="de-DE" sz="1800" b="1" dirty="0"/>
              <a:t>Anforderungen </a:t>
            </a:r>
            <a:r>
              <a:rPr lang="de-DE" sz="1800" dirty="0"/>
              <a:t>und </a:t>
            </a:r>
            <a:endParaRPr lang="de-DE" sz="1800" dirty="0" smtClean="0"/>
          </a:p>
          <a:p>
            <a:pPr lvl="1"/>
            <a:r>
              <a:rPr lang="de-DE" sz="1800" b="1" dirty="0" smtClean="0"/>
              <a:t>Montageanforderungen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r>
              <a:rPr lang="de-DE" sz="1800" dirty="0" smtClean="0"/>
              <a:t>entspricht.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/>
              <a:t>Unterschied zur bisherigen </a:t>
            </a:r>
            <a:r>
              <a:rPr lang="de-DE" sz="1800" dirty="0" smtClean="0"/>
              <a:t>Regelung:</a:t>
            </a:r>
            <a:endParaRPr lang="de-DE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 smtClean="0"/>
              <a:t>Kaufsache</a:t>
            </a:r>
            <a:r>
              <a:rPr lang="de-DE" sz="1600" dirty="0"/>
              <a:t>, die zwar die vertraglich vereinbarte Beschaffenheit aufweist, </a:t>
            </a:r>
            <a:r>
              <a:rPr lang="de-DE" sz="1600" dirty="0" smtClean="0"/>
              <a:t>kann mangelhaft sein, </a:t>
            </a:r>
            <a:r>
              <a:rPr lang="de-DE" sz="1600" dirty="0"/>
              <a:t>wenn sie nicht die übliche Beschaffenheit </a:t>
            </a:r>
            <a:r>
              <a:rPr lang="de-DE" sz="1600" dirty="0" smtClean="0"/>
              <a:t>aufweist</a:t>
            </a:r>
            <a:r>
              <a:rPr lang="de-DE" sz="1600" dirty="0"/>
              <a:t>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87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Subjektive </a:t>
            </a:r>
            <a:r>
              <a:rPr lang="de-DE" sz="3600" dirty="0"/>
              <a:t>Anforderungen an die Kaufsache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/>
              <a:t>Die Sache entspricht den </a:t>
            </a:r>
            <a:r>
              <a:rPr lang="de-DE" sz="1800" b="1" dirty="0"/>
              <a:t>subjektiven Anforderungen</a:t>
            </a:r>
            <a:r>
              <a:rPr lang="de-DE" sz="1800" dirty="0"/>
              <a:t>, wenn </a:t>
            </a:r>
            <a:r>
              <a:rPr lang="de-DE" sz="1800" dirty="0" smtClean="0"/>
              <a:t>sie</a:t>
            </a:r>
          </a:p>
          <a:p>
            <a:pPr marL="0" indent="0">
              <a:buNone/>
            </a:pPr>
            <a:endParaRPr lang="de-DE" sz="1800" dirty="0"/>
          </a:p>
          <a:p>
            <a:pPr lvl="1"/>
            <a:r>
              <a:rPr lang="de-DE" sz="1800" dirty="0"/>
              <a:t>die vereinbarte Beschaffenheit hat,</a:t>
            </a:r>
          </a:p>
          <a:p>
            <a:pPr lvl="1"/>
            <a:r>
              <a:rPr lang="de-DE" sz="1800" dirty="0"/>
              <a:t>sich für die nach dem Vertrag vorausgesetzte Verwendung eignet </a:t>
            </a:r>
            <a:r>
              <a:rPr lang="de-DE" sz="1800" u="sng" dirty="0"/>
              <a:t>und</a:t>
            </a:r>
            <a:endParaRPr lang="de-DE" sz="1800" dirty="0"/>
          </a:p>
          <a:p>
            <a:pPr lvl="1"/>
            <a:r>
              <a:rPr lang="de-DE" sz="1800" dirty="0"/>
              <a:t>mit dem vereinbarten Zubehör und den vereinbarten Anleitungen, einschließlich Montage- und Installationsanleitungen, übergeben wird.</a:t>
            </a:r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1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Besondere Merkmale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1600" dirty="0" smtClean="0"/>
              <a:t>Art</a:t>
            </a:r>
            <a:r>
              <a:rPr lang="de-DE" sz="1600" dirty="0"/>
              <a:t>,</a:t>
            </a:r>
          </a:p>
          <a:p>
            <a:pPr lvl="0"/>
            <a:r>
              <a:rPr lang="de-DE" sz="1600" dirty="0"/>
              <a:t>Menge,</a:t>
            </a:r>
          </a:p>
          <a:p>
            <a:pPr lvl="0"/>
            <a:r>
              <a:rPr lang="de-DE" sz="1600" dirty="0"/>
              <a:t>Qualität,</a:t>
            </a:r>
          </a:p>
          <a:p>
            <a:pPr lvl="0"/>
            <a:r>
              <a:rPr lang="de-DE" sz="1600" dirty="0"/>
              <a:t>Funktionalität,</a:t>
            </a:r>
          </a:p>
          <a:p>
            <a:pPr lvl="0"/>
            <a:r>
              <a:rPr lang="de-DE" sz="1600" dirty="0"/>
              <a:t>Kompatibilität,</a:t>
            </a:r>
          </a:p>
          <a:p>
            <a:pPr lvl="0"/>
            <a:r>
              <a:rPr lang="de-DE" sz="1600" dirty="0"/>
              <a:t>Interoperabilität und </a:t>
            </a:r>
          </a:p>
          <a:p>
            <a:pPr lvl="0"/>
            <a:r>
              <a:rPr lang="de-DE" sz="1600" dirty="0"/>
              <a:t>sonstige Merkmale der Sache, für die die Parteien Anforderungen vereinbart haben.</a:t>
            </a:r>
          </a:p>
          <a:p>
            <a:endParaRPr lang="de-DE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Ibo </a:t>
            </a:r>
            <a:r>
              <a:rPr lang="de-DE" dirty="0" err="1" smtClean="0"/>
              <a:t>Ibojan</a:t>
            </a:r>
            <a:r>
              <a:rPr lang="de-DE" dirty="0" smtClean="0"/>
              <a:t>, ZDK Bonn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14.10.2021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F757BC-D9B8-4EAC-93CC-EAD57073D4BC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55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9_PowerPoint-Wort-Bild-Marke-ZDK-Master_7.2020">
  <a:themeElements>
    <a:clrScheme name="ZDK">
      <a:dk1>
        <a:srgbClr val="000000"/>
      </a:dk1>
      <a:lt1>
        <a:srgbClr val="FFFFFF"/>
      </a:lt1>
      <a:dk2>
        <a:srgbClr val="0064A8"/>
      </a:dk2>
      <a:lt2>
        <a:srgbClr val="CCE1F0"/>
      </a:lt2>
      <a:accent1>
        <a:srgbClr val="0064A8"/>
      </a:accent1>
      <a:accent2>
        <a:srgbClr val="CCE1F0"/>
      </a:accent2>
      <a:accent3>
        <a:srgbClr val="004682"/>
      </a:accent3>
      <a:accent4>
        <a:srgbClr val="8CC8F0"/>
      </a:accent4>
      <a:accent5>
        <a:srgbClr val="00326E"/>
      </a:accent5>
      <a:accent6>
        <a:srgbClr val="A40000"/>
      </a:accent6>
      <a:hlink>
        <a:srgbClr val="0064A8"/>
      </a:hlink>
      <a:folHlink>
        <a:srgbClr val="0064A8"/>
      </a:folHlink>
    </a:clrScheme>
    <a:fontScheme name="ZD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64A8"/>
        </a:solidFill>
        <a:ln>
          <a:noFill/>
        </a:ln>
      </a:spPr>
      <a:bodyPr rtlCol="0" anchor="ctr"/>
      <a:lstStyle>
        <a:defPPr algn="ctr">
          <a:defRPr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>
          <a:defRPr sz="2000" dirty="0" err="1" smtClean="0">
            <a:latin typeface="Calibri" panose="020F0502020204030204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äsentation2" id="{358FC875-2838-8A4C-96F3-91F0984ABB01}" vid="{1D06F192-8741-3540-9665-CBAB96DA7DE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16_9_PowerPoint-Wort-Bild-Marke-ZDK-Master_7.2020</Template>
  <TotalTime>0</TotalTime>
  <Words>1769</Words>
  <Application>Microsoft Office PowerPoint</Application>
  <PresentationFormat>Bildschirmpräsentation (16:9)</PresentationFormat>
  <Paragraphs>336</Paragraphs>
  <Slides>39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16_9_PowerPoint-Wort-Bild-Marke-ZDK-Master_7.2020</vt:lpstr>
      <vt:lpstr>PowerPoint-Präsentation</vt:lpstr>
      <vt:lpstr>Agenda</vt:lpstr>
      <vt:lpstr>I. Ziele der Richtlinien / Gesetze </vt:lpstr>
      <vt:lpstr>II. 1 Überblick über die neue Struktur der Sachmangelhaftung</vt:lpstr>
      <vt:lpstr>Wichtig</vt:lpstr>
      <vt:lpstr>Sachmangelhaftung gegenüber sonstigen Käufern</vt:lpstr>
      <vt:lpstr>Der „neue“ Sachmangelbegriff</vt:lpstr>
      <vt:lpstr>Subjektive Anforderungen an die Kaufsache</vt:lpstr>
      <vt:lpstr>Besondere Merkmale</vt:lpstr>
      <vt:lpstr>Objektive Anforderungen</vt:lpstr>
      <vt:lpstr>Objektive Anforderungen</vt:lpstr>
      <vt:lpstr>Zurverfügungstellung eines Vorführwagens für eine Probefahrt </vt:lpstr>
      <vt:lpstr>Abweichende Vereinbarungen / Negative Beschaffenheitsvereinbarungen</vt:lpstr>
      <vt:lpstr>Abweichende Vereinbarungen / Negative Beschaffenheitsvereinbarungen </vt:lpstr>
      <vt:lpstr>Beispiel für die Praxis</vt:lpstr>
      <vt:lpstr>Montageanforderungen</vt:lpstr>
      <vt:lpstr>Fazit</vt:lpstr>
      <vt:lpstr>Neue Regelungen nur zu Gunsten von Verbrauchern</vt:lpstr>
      <vt:lpstr>Mangelkenntnis </vt:lpstr>
      <vt:lpstr>Einrede der Unverhältnismäßigkeit der Kosten der Nacherfüllung</vt:lpstr>
      <vt:lpstr>Neue Anforderungen an die Nacherfüllung</vt:lpstr>
      <vt:lpstr>Abschied von der 2-Versuche-Regelung beim Verbrauchsgüterkauf</vt:lpstr>
      <vt:lpstr>Wegfall des Erfordernisses der Nachfristsetzung beim Verbrauchsgüterkauf</vt:lpstr>
      <vt:lpstr>Beweislastumkehr</vt:lpstr>
      <vt:lpstr>Mögliche Folgen für die Kfz-Branchen </vt:lpstr>
      <vt:lpstr>Neuer Komplex - Haftung für Mängel an digitalen Produkten </vt:lpstr>
      <vt:lpstr>Anwendungsbereich </vt:lpstr>
      <vt:lpstr>Begriffsbestimmung</vt:lpstr>
      <vt:lpstr>Begriffsbestimmung</vt:lpstr>
      <vt:lpstr>Abgrenzung zum Kaufrecht</vt:lpstr>
      <vt:lpstr>Mängel an digitalen Produkten</vt:lpstr>
      <vt:lpstr>Aktualisierungsverpflichtung für PKW</vt:lpstr>
      <vt:lpstr>Haftung für Mängel an digitalen Elementen der Kaufsache </vt:lpstr>
      <vt:lpstr>Begriffsbestimmung</vt:lpstr>
      <vt:lpstr>Aktualisierungserfordernis </vt:lpstr>
      <vt:lpstr>Beweislastumkehr</vt:lpstr>
      <vt:lpstr>Abweichende Vereinbarungen </vt:lpstr>
      <vt:lpstr>Abweichende Vereinbarungen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Ibo Ibojan</dc:creator>
  <cp:lastModifiedBy>Helga Velten</cp:lastModifiedBy>
  <cp:revision>102</cp:revision>
  <cp:lastPrinted>2013-07-03T15:31:30Z</cp:lastPrinted>
  <dcterms:created xsi:type="dcterms:W3CDTF">2021-09-01T12:49:54Z</dcterms:created>
  <dcterms:modified xsi:type="dcterms:W3CDTF">2021-10-14T12:21:39Z</dcterms:modified>
</cp:coreProperties>
</file>